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Helvetica Neue"/>
      <p:regular r:id="rId11"/>
      <p:bold r:id="rId12"/>
      <p:italic r:id="rId13"/>
      <p:boldItalic r:id="rId1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HelveticaNeue-regular.fntdata"/><Relationship Id="rId10" Type="http://schemas.openxmlformats.org/officeDocument/2006/relationships/slide" Target="slides/slide5.xml"/><Relationship Id="rId13" Type="http://schemas.openxmlformats.org/officeDocument/2006/relationships/font" Target="fonts/HelveticaNeue-italic.fntdata"/><Relationship Id="rId12" Type="http://schemas.openxmlformats.org/officeDocument/2006/relationships/font" Target="fonts/HelveticaNeue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font" Target="fonts/HelveticaNeue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jpg>
</file>

<file path=ppt/media/image3.png>
</file>

<file path=ppt/media/image4.jpg>
</file>

<file path=ppt/media/image5.jpg>
</file>

<file path=ppt/media/image6.jp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" name="Google Shape;1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g61fe01b623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" name="Google Shape;25;g61fe01b623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g61fe01b62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" name="Google Shape;32;g61fe01b62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g61fe01b623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" name="Google Shape;39;g61fe01b623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g61fe01b62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" name="Google Shape;46;g61fe01b62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showMasterSp="0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542925" y="2185988"/>
            <a:ext cx="81534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542925" y="2728913"/>
            <a:ext cx="8153400" cy="5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lvl="1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2pPr>
            <a:lvl3pPr lvl="2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lvl="3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4pPr>
            <a:lvl5pPr lvl="4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»"/>
              <a:defRPr/>
            </a:lvl5pPr>
            <a:lvl6pPr lvl="5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»"/>
              <a:defRPr/>
            </a:lvl6pPr>
            <a:lvl7pPr lvl="6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»"/>
              <a:defRPr/>
            </a:lvl7pPr>
            <a:lvl8pPr lvl="7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»"/>
              <a:defRPr/>
            </a:lvl8pPr>
            <a:lvl9pPr lvl="8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ext" type="tx">
  <p:cSld name="TITLE_AND_BODY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85725" y="606028"/>
            <a:ext cx="8686800" cy="53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3"/>
          <p:cNvSpPr txBox="1"/>
          <p:nvPr>
            <p:ph idx="1" type="body"/>
          </p:nvPr>
        </p:nvSpPr>
        <p:spPr>
          <a:xfrm>
            <a:off x="1066800" y="1543050"/>
            <a:ext cx="7315200" cy="31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4" name="Google Shape;14;p3"/>
          <p:cNvSpPr txBox="1"/>
          <p:nvPr>
            <p:ph idx="10" type="dt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idx="11" type="ftr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0" y="0"/>
            <a:ext cx="300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5725" y="606028"/>
            <a:ext cx="8686800" cy="53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066800" y="1543050"/>
            <a:ext cx="7315200" cy="31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Helvetica Neue"/>
              <a:buChar char="•"/>
              <a:defRPr b="0" i="0" sz="3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Helvetica Neue"/>
              <a:buChar char="–"/>
              <a:defRPr b="0" i="0" sz="2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Helvetica Neue"/>
              <a:buChar char="•"/>
              <a:defRPr b="0" i="0" sz="24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Helvetica Neue"/>
              <a:buChar char="–"/>
              <a:defRPr b="0" i="0" sz="20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Helvetica Neue"/>
              <a:buChar char="»"/>
              <a:defRPr b="0" i="0" sz="20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Helvetica Neue"/>
              <a:buChar char="»"/>
              <a:defRPr b="0" i="0" sz="20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Helvetica Neue"/>
              <a:buChar char="»"/>
              <a:defRPr b="0" i="0" sz="20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Helvetica Neue"/>
              <a:buChar char="»"/>
              <a:defRPr b="0" i="0" sz="20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Helvetica Neue"/>
              <a:buChar char="»"/>
              <a:defRPr b="0" i="0" sz="20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jpg"/><Relationship Id="rId4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ctrTitle"/>
          </p:nvPr>
        </p:nvSpPr>
        <p:spPr>
          <a:xfrm>
            <a:off x="542925" y="2185988"/>
            <a:ext cx="8153400" cy="528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/>
              <a:t>The Circuit Analogy, But Real</a:t>
            </a:r>
            <a:endParaRPr sz="4500"/>
          </a:p>
        </p:txBody>
      </p:sp>
      <p:sp>
        <p:nvSpPr>
          <p:cNvPr id="22" name="Google Shape;22;p4"/>
          <p:cNvSpPr txBox="1"/>
          <p:nvPr>
            <p:ph idx="1" type="subTitle"/>
          </p:nvPr>
        </p:nvSpPr>
        <p:spPr>
          <a:xfrm>
            <a:off x="542925" y="2728913"/>
            <a:ext cx="8153400" cy="514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"/>
              <a:t>Thomas and David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/>
          <p:nvPr>
            <p:ph type="title"/>
          </p:nvPr>
        </p:nvSpPr>
        <p:spPr>
          <a:xfrm>
            <a:off x="85725" y="606028"/>
            <a:ext cx="8686800" cy="537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Assumptions and ODE’s</a:t>
            </a:r>
            <a:endParaRPr sz="3600"/>
          </a:p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85725" y="1143025"/>
            <a:ext cx="8928000" cy="3899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Solar input and outside temperature functions given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Uniform material temperature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Insulator does not store heat; heat flows through it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Sun only heats the tile inside, nothing else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House is on stilts</a:t>
            </a:r>
            <a:endParaRPr sz="1800"/>
          </a:p>
        </p:txBody>
      </p:sp>
      <p:pic>
        <p:nvPicPr>
          <p:cNvPr id="29" name="Google Shape;29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903" y="3053100"/>
            <a:ext cx="8450201" cy="1989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85725" y="606028"/>
            <a:ext cx="8686800" cy="537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The Design</a:t>
            </a:r>
            <a:endParaRPr sz="3600"/>
          </a:p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5955425" y="861200"/>
            <a:ext cx="3058200" cy="4181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" sz="2400"/>
              <a:t>Floor tile is 15 cm thick, brick walls and ceiling 25 cm, 3 cm of insulation </a:t>
            </a:r>
            <a:endParaRPr sz="2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rtl="0" algn="l">
              <a:spcBef>
                <a:spcPts val="360"/>
              </a:spcBef>
              <a:spcAft>
                <a:spcPts val="0"/>
              </a:spcAft>
              <a:buSzPts val="2400"/>
              <a:buChar char="+"/>
            </a:pPr>
            <a:r>
              <a:rPr lang="en" sz="2400"/>
              <a:t>Lots of thermal mass so low fluctuation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Little insulation and slightly unrealistic</a:t>
            </a:r>
            <a:endParaRPr sz="2400"/>
          </a:p>
        </p:txBody>
      </p:sp>
      <p:pic>
        <p:nvPicPr>
          <p:cNvPr id="36" name="Google Shape;36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204" y="1191900"/>
            <a:ext cx="5747653" cy="38506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85725" y="606028"/>
            <a:ext cx="8686800" cy="537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Circuit Model</a:t>
            </a:r>
            <a:endParaRPr/>
          </a:p>
        </p:txBody>
      </p:sp>
      <p:pic>
        <p:nvPicPr>
          <p:cNvPr id="42" name="Google Shape;42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012" y="1173700"/>
            <a:ext cx="5032176" cy="3877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43;p7"/>
          <p:cNvPicPr preferRelativeResize="0"/>
          <p:nvPr/>
        </p:nvPicPr>
        <p:blipFill rotWithShape="1">
          <a:blip r:embed="rId4">
            <a:alphaModFix/>
          </a:blip>
          <a:srcRect b="11039" l="10618" r="3889" t="0"/>
          <a:stretch/>
        </p:blipFill>
        <p:spPr>
          <a:xfrm>
            <a:off x="5819100" y="1143025"/>
            <a:ext cx="2794577" cy="38773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8"/>
          <p:cNvSpPr txBox="1"/>
          <p:nvPr>
            <p:ph type="title"/>
          </p:nvPr>
        </p:nvSpPr>
        <p:spPr>
          <a:xfrm>
            <a:off x="85725" y="606028"/>
            <a:ext cx="8686800" cy="537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Findings</a:t>
            </a:r>
            <a:endParaRPr/>
          </a:p>
        </p:txBody>
      </p:sp>
      <p:pic>
        <p:nvPicPr>
          <p:cNvPr id="49" name="Google Shape;49;p8"/>
          <p:cNvPicPr preferRelativeResize="0"/>
          <p:nvPr/>
        </p:nvPicPr>
        <p:blipFill rotWithShape="1">
          <a:blip r:embed="rId3">
            <a:alphaModFix/>
          </a:blip>
          <a:srcRect b="5192" l="9310" r="7632" t="3382"/>
          <a:stretch/>
        </p:blipFill>
        <p:spPr>
          <a:xfrm>
            <a:off x="317425" y="1530850"/>
            <a:ext cx="4986672" cy="2787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50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19750" y="2096150"/>
            <a:ext cx="3086100" cy="1657350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8"/>
          <p:cNvSpPr txBox="1"/>
          <p:nvPr/>
        </p:nvSpPr>
        <p:spPr>
          <a:xfrm>
            <a:off x="1384950" y="4498675"/>
            <a:ext cx="6374100" cy="5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Note: 18 C = 291 K and 25 C = 298 K; Inaccuracies due to very small working voltage range and rounded resistor and capacitor values</a:t>
            </a:r>
            <a:endParaRPr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owerpoint-template-24">
  <a:themeElements>
    <a:clrScheme name="default">
      <a:dk1>
        <a:srgbClr val="4D4D4D"/>
      </a:dk1>
      <a:lt1>
        <a:srgbClr val="FFFFFF"/>
      </a:lt1>
      <a:dk2>
        <a:srgbClr val="4D4D4D"/>
      </a:dk2>
      <a:lt2>
        <a:srgbClr val="285E80"/>
      </a:lt2>
      <a:accent1>
        <a:srgbClr val="3E7A98"/>
      </a:accent1>
      <a:accent2>
        <a:srgbClr val="5A91AC"/>
      </a:accent2>
      <a:accent3>
        <a:srgbClr val="FFFFFF"/>
      </a:accent3>
      <a:accent4>
        <a:srgbClr val="3E7A98"/>
      </a:accent4>
      <a:accent5>
        <a:srgbClr val="5A91AC"/>
      </a:accent5>
      <a:accent6>
        <a:srgbClr val="FFFFFF"/>
      </a:accent6>
      <a:hlink>
        <a:srgbClr val="6C9FB8"/>
      </a:hlink>
      <a:folHlink>
        <a:srgbClr val="DDDDD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